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oppins"/>
      <p:regular r:id="rId37"/>
      <p:bold r:id="rId38"/>
      <p:italic r:id="rId39"/>
      <p:boldItalic r:id="rId40"/>
    </p:embeddedFont>
    <p:embeddedFont>
      <p:font typeface="Poppins Light"/>
      <p:regular r:id="rId41"/>
      <p:bold r:id="rId42"/>
      <p:italic r:id="rId43"/>
      <p:boldItalic r:id="rId44"/>
    </p:embeddedFont>
    <p:embeddedFont>
      <p:font typeface="Poppins Medium"/>
      <p:regular r:id="rId45"/>
      <p:bold r:id="rId46"/>
      <p:italic r:id="rId47"/>
      <p:boldItalic r:id="rId48"/>
    </p:embeddedFont>
    <p:embeddedFont>
      <p:font typeface="Poppins SemiBold"/>
      <p:regular r:id="rId49"/>
      <p:bold r:id="rId50"/>
      <p:italic r:id="rId51"/>
      <p:boldItalic r:id="rId52"/>
    </p:embeddedFont>
    <p:embeddedFont>
      <p:font typeface="Comfortaa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PoppinsLight-bold.fntdata"/><Relationship Id="rId41" Type="http://schemas.openxmlformats.org/officeDocument/2006/relationships/font" Target="fonts/PoppinsLight-regular.fntdata"/><Relationship Id="rId44" Type="http://schemas.openxmlformats.org/officeDocument/2006/relationships/font" Target="fonts/PoppinsLight-boldItalic.fntdata"/><Relationship Id="rId43" Type="http://schemas.openxmlformats.org/officeDocument/2006/relationships/font" Target="fonts/PoppinsLight-italic.fntdata"/><Relationship Id="rId46" Type="http://schemas.openxmlformats.org/officeDocument/2006/relationships/font" Target="fonts/PoppinsMedium-bold.fntdata"/><Relationship Id="rId45" Type="http://schemas.openxmlformats.org/officeDocument/2006/relationships/font" Target="fonts/Poppi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Medium-boldItalic.fntdata"/><Relationship Id="rId47" Type="http://schemas.openxmlformats.org/officeDocument/2006/relationships/font" Target="fonts/PoppinsMedium-italic.fntdata"/><Relationship Id="rId49" Type="http://schemas.openxmlformats.org/officeDocument/2006/relationships/font" Target="fonts/Poppins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Poppins-regular.fntdata"/><Relationship Id="rId36" Type="http://schemas.openxmlformats.org/officeDocument/2006/relationships/slide" Target="slides/slide31.xml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SemiBold-italic.fntdata"/><Relationship Id="rId50" Type="http://schemas.openxmlformats.org/officeDocument/2006/relationships/font" Target="fonts/PoppinsSemiBold-bold.fntdata"/><Relationship Id="rId53" Type="http://schemas.openxmlformats.org/officeDocument/2006/relationships/font" Target="fonts/Comfortaa-regular.fntdata"/><Relationship Id="rId52" Type="http://schemas.openxmlformats.org/officeDocument/2006/relationships/font" Target="fonts/PoppinsSemi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ab714c15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ab714c15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ab714c15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ab714c15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ad18ecf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ad18ecf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ad18ecf2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ad18ecf2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ad18ecf2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ad18ecf2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ad18ecf2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ad18ecf2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ad18ecf2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ad18ecf2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ad18ecf2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ad18ecf2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ad18ecf22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ad18ecf22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ad18ecf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ad18ecf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ab6502e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ab6502e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ad18ecf2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ad18ecf2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ad18ecf22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ad18ecf2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ad18ecf2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ad18ecf2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ad18ecf22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ad18ecf2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a16028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a16028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7ab0951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7ab0951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ad18ecf22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ad18ecf22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b349c3f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b349c3f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b349c3f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b349c3f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b349c3f3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b349c3f3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28d6e0a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28d6e0a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a79c1e9e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a79c1e9e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28d6e0a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28d6e0a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ab6502e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ab6502e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ab6502ea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ab6502ea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ab714c1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ab714c1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ab714c1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ab714c1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ab714c15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ab714c15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ab714c15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ab714c15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jp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hyperlink" Target="https://arxiv.org/abs/1311.2901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51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Relationship Id="rId4" Type="http://schemas.openxmlformats.org/officeDocument/2006/relationships/hyperlink" Target="https://arxiv.org/abs/2103.00020" TargetMode="External"/><Relationship Id="rId5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Relationship Id="rId4" Type="http://schemas.openxmlformats.org/officeDocument/2006/relationships/image" Target="../media/image44.png"/><Relationship Id="rId5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Relationship Id="rId4" Type="http://schemas.openxmlformats.org/officeDocument/2006/relationships/hyperlink" Target="http://drive.google.com/file/d/1iNSFiSS_BKNLVUDkJETaGv5GtXmjRx2f/view" TargetMode="External"/><Relationship Id="rId5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Relationship Id="rId4" Type="http://schemas.openxmlformats.org/officeDocument/2006/relationships/hyperlink" Target="https://arxiv.org/abs/2006.11239" TargetMode="External"/><Relationship Id="rId9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35.png"/><Relationship Id="rId8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Relationship Id="rId4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Relationship Id="rId4" Type="http://schemas.openxmlformats.org/officeDocument/2006/relationships/hyperlink" Target="https://www.runpod.io/" TargetMode="External"/><Relationship Id="rId5" Type="http://schemas.openxmlformats.org/officeDocument/2006/relationships/image" Target="../media/image58.png"/><Relationship Id="rId6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Head of Applied AI, Beans AI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1  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Fundamentals of Diffusion Models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606" y="34290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Blockbuster SD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Month: Apr, 2023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416950" y="3574125"/>
            <a:ext cx="424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Major releases of SD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Advanced SDXL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StableLM - LLM, not a Image model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StableVicuna - Chatbot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00" y="1101875"/>
            <a:ext cx="4809299" cy="21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5512075" y="851800"/>
            <a:ext cx="3320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5025" y="1461076"/>
            <a:ext cx="2378274" cy="25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5796225" y="655950"/>
            <a:ext cx="26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releases opened the floodgates of new research on top of SD as:</a:t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4805625" y="4161150"/>
            <a:ext cx="41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 Fact: Stability.AI funded first A100 GPU for MidJouney’s Development, A Healthy Competition.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Before moving on to 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340750" y="754725"/>
            <a:ext cx="424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Fergus &amp; Zeiler paper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https://arxiv.org/abs/1311.2901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Very first public explanation of gradients abstraction building understanding in more visual form.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50" y="2276475"/>
            <a:ext cx="3722724" cy="23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0524" y="678750"/>
            <a:ext cx="3391850" cy="42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116350" y="1675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416950" y="1059525"/>
            <a:ext cx="4243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model we enter Text and it generates Images.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But it does </a:t>
            </a:r>
            <a:r>
              <a:rPr b="1" i="1" lang="en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NOT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convert Text to Image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Instead, It Converts </a:t>
            </a:r>
            <a:r>
              <a:rPr b="1" i="1" lang="en" u="sng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Noise into Image</a:t>
            </a:r>
            <a:endParaRPr b="1" i="1" u="sng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By the </a:t>
            </a:r>
            <a:r>
              <a:rPr b="1" i="1" lang="en" u="sng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guidance of Text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by performing </a:t>
            </a:r>
            <a:r>
              <a:rPr b="1" i="1" lang="en" u="sng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Reverse Diffusion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Three Terminologies here are: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-"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Noise into Image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-"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Guidance of Text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Reverse Diffusion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is </a:t>
            </a:r>
            <a:r>
              <a:rPr b="1"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Multi-Model,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which Understand Text and Images both.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900" y="1890284"/>
            <a:ext cx="3830776" cy="10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116350" y="1675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Intuition(contd.)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416950" y="3421725"/>
            <a:ext cx="820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prompt guides, how to alter the Noisy Image so that: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“Altered Noisy Image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looks like </a:t>
            </a:r>
            <a:r>
              <a:rPr b="1" i="1" lang="en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little bit more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like Description as in Text”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Lets see an example of this intuition.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475" y="1055575"/>
            <a:ext cx="5707901" cy="2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3726600" y="721625"/>
            <a:ext cx="3243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Reverse Diffusion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</a:t>
            </a: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Guidance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416950" y="1059525"/>
            <a:ext cx="4243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 the Input Text “Boy”, we have image generated as here.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What is wrong with Image of Boy?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Ears and Head needs to change.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So, Text “Boy” guides you to change “ears”.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Stable Diffusion, This guidance is at Pixel level.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in encoded form telling us </a:t>
            </a:r>
            <a:r>
              <a:rPr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which pixels needs to change by slight amount.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475" y="984526"/>
            <a:ext cx="3485350" cy="370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116350" y="167525"/>
            <a:ext cx="638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</a:t>
            </a: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Reverse Diffusion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416950" y="1059525"/>
            <a:ext cx="42432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First, What is Diffusion?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molecules move from an area of higher concentration to an area of lower concentration to achieve equilibrium. 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diffused state in Images can be imagined as: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True Noisy Image. 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After fully reverting this diffusion of noise, we construct: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Image described by Text.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So,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Reverse Diffusion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is: Change pixels of Noisy Image a bit, So that it looks more like Text Input.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Reverse Diffusion is called: “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Denoising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”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925" y="1152475"/>
            <a:ext cx="1818124" cy="200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825" y="1791325"/>
            <a:ext cx="2087775" cy="1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6953550" y="1247400"/>
            <a:ext cx="228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Fully Diffused Image 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True Noisy Image. </a:t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150" y="3620775"/>
            <a:ext cx="1451325" cy="12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/>
          <p:nvPr/>
        </p:nvSpPr>
        <p:spPr>
          <a:xfrm>
            <a:off x="6200050" y="4177050"/>
            <a:ext cx="9993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1175" y="3828575"/>
            <a:ext cx="1371125" cy="10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7182875" y="3273625"/>
            <a:ext cx="17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Cat: After many Reverse Diffusions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2650" y="4057350"/>
            <a:ext cx="660900" cy="1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Intuition</a:t>
            </a: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850" y="1317747"/>
            <a:ext cx="6917201" cy="1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1482450" y="636775"/>
            <a:ext cx="296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Forward Diffusion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4390000" y="792400"/>
            <a:ext cx="35136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5216250" y="2922775"/>
            <a:ext cx="296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Reverse</a:t>
            </a:r>
            <a:r>
              <a:rPr lang="en"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Diffusion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1482450" y="3092400"/>
            <a:ext cx="3767400" cy="25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1561850" y="3477650"/>
            <a:ext cx="6265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Forward Diffusion is</a:t>
            </a:r>
            <a:r>
              <a:rPr lang="en"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Noising</a:t>
            </a:r>
            <a:endParaRPr sz="2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Reverse Diffusion is</a:t>
            </a:r>
            <a:r>
              <a:rPr lang="en"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Denoising</a:t>
            </a:r>
            <a:endParaRPr sz="240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1433300" y="2714200"/>
            <a:ext cx="6691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accent4"/>
                </a:solidFill>
              </a:rPr>
              <a:t>         X</a:t>
            </a:r>
            <a:r>
              <a:rPr b="1" baseline="-25000" lang="en" sz="1300">
                <a:solidFill>
                  <a:schemeClr val="accent4"/>
                </a:solidFill>
              </a:rPr>
              <a:t>0</a:t>
            </a:r>
            <a:r>
              <a:rPr b="1" lang="en" sz="1300">
                <a:solidFill>
                  <a:schemeClr val="accent4"/>
                </a:solidFill>
              </a:rPr>
              <a:t>                                 X</a:t>
            </a:r>
            <a:r>
              <a:rPr b="1" baseline="-25000" lang="en" sz="1300">
                <a:solidFill>
                  <a:schemeClr val="accent4"/>
                </a:solidFill>
              </a:rPr>
              <a:t>1</a:t>
            </a:r>
            <a:r>
              <a:rPr b="1" lang="en" sz="1300">
                <a:solidFill>
                  <a:schemeClr val="accent4"/>
                </a:solidFill>
              </a:rPr>
              <a:t>                                   X</a:t>
            </a:r>
            <a:r>
              <a:rPr b="1" baseline="-25000" lang="en" sz="1300">
                <a:solidFill>
                  <a:schemeClr val="accent4"/>
                </a:solidFill>
              </a:rPr>
              <a:t>2</a:t>
            </a:r>
            <a:r>
              <a:rPr b="1" lang="en" sz="1300">
                <a:solidFill>
                  <a:schemeClr val="accent4"/>
                </a:solidFill>
              </a:rPr>
              <a:t>                ………         X</a:t>
            </a:r>
            <a:r>
              <a:rPr b="1" baseline="-25000" lang="en" sz="1300">
                <a:solidFill>
                  <a:schemeClr val="accent4"/>
                </a:solidFill>
              </a:rPr>
              <a:t>T</a:t>
            </a:r>
            <a:r>
              <a:rPr b="1" lang="en" sz="1300">
                <a:solidFill>
                  <a:schemeClr val="accent4"/>
                </a:solidFill>
              </a:rPr>
              <a:t>                        </a:t>
            </a:r>
            <a:endParaRPr b="1" sz="1600">
              <a:solidFill>
                <a:schemeClr val="accent4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1531575" y="4373625"/>
            <a:ext cx="6978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Note: </a:t>
            </a:r>
            <a:r>
              <a:rPr b="1" lang="en">
                <a:solidFill>
                  <a:schemeClr val="accent1"/>
                </a:solidFill>
              </a:rPr>
              <a:t>X</a:t>
            </a:r>
            <a:r>
              <a:rPr b="1" baseline="-25000" lang="en">
                <a:solidFill>
                  <a:schemeClr val="accent1"/>
                </a:solidFill>
              </a:rPr>
              <a:t>0</a:t>
            </a:r>
            <a:r>
              <a:rPr b="1" lang="en">
                <a:solidFill>
                  <a:schemeClr val="accent4"/>
                </a:solidFill>
              </a:rPr>
              <a:t> is Denoised Image,</a:t>
            </a:r>
            <a:r>
              <a:rPr b="1" lang="en">
                <a:solidFill>
                  <a:schemeClr val="accent1"/>
                </a:solidFill>
              </a:rPr>
              <a:t> X</a:t>
            </a:r>
            <a:r>
              <a:rPr b="1" baseline="-25000" lang="en">
                <a:solidFill>
                  <a:schemeClr val="accent1"/>
                </a:solidFill>
              </a:rPr>
              <a:t>T</a:t>
            </a:r>
            <a:r>
              <a:rPr b="1" lang="en">
                <a:solidFill>
                  <a:schemeClr val="accent1"/>
                </a:solidFill>
              </a:rPr>
              <a:t> </a:t>
            </a:r>
            <a:r>
              <a:rPr b="1" lang="en">
                <a:solidFill>
                  <a:schemeClr val="accent4"/>
                </a:solidFill>
              </a:rPr>
              <a:t>is Image with added Noise T times.</a:t>
            </a:r>
            <a:endParaRPr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Purpose</a:t>
            </a: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116350" y="756475"/>
            <a:ext cx="42432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At Every Step of Reverse Diffusion, We want to: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alculate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the Noise on Current Image  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emove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the Noise from Current Image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epeat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So,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is: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 ⇒ R ⇒ R</a:t>
            </a:r>
            <a:endParaRPr sz="200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Noise is calculated easily with </a:t>
            </a:r>
            <a:r>
              <a:rPr b="1"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Neural Networks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Unet is popular network for the same. UNet?? WTH??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cannot estimate all the error in one step, we do it slowly and Diffusion Process remains “</a:t>
            </a:r>
            <a:r>
              <a:rPr b="1" i="1" lang="en" sz="1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Stable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”. Too fast and big of change causes “Instability”.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549" y="1042752"/>
            <a:ext cx="4447749" cy="15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175" y="2698325"/>
            <a:ext cx="4399124" cy="207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A bit about UNet</a:t>
            </a: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116350" y="756475"/>
            <a:ext cx="4243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Originally envisioned for Medical Image Segmentation tasks, but repurposed heavily for many image-2-image tasks.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Have Convolutional Encoder(Down-sampling) and Decoder(Up-sampling) parts. 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Learns Modulations at Multi-Scale and Multi-Abstraction Levels.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Lateral Skip Connections are the Secret sauce compared to VAE. (Just remember that for now)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974" y="1028625"/>
            <a:ext cx="4727475" cy="30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Now Latents</a:t>
            </a: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116350" y="756475"/>
            <a:ext cx="42432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needs to perform very small amount of changes during Denoising to </a:t>
            </a:r>
            <a:r>
              <a:rPr b="1"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Keep Denoising Stable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So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Diffusion is Slow, Takes Long Time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Speedup the Diffusion Process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We Reduce the side of Starting Noisy Image.</a:t>
            </a:r>
            <a:r>
              <a:rPr lang="en" sz="2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reducing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of Starting Image is: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 </a:t>
            </a:r>
            <a:r>
              <a:rPr b="1" i="1" lang="en" sz="1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Encoded into Latent Space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Denoising is performed on Latents.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Denoised Latents are: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 </a:t>
            </a:r>
            <a:r>
              <a:rPr b="1" i="1" lang="en" sz="1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Decoded from Latent Space</a:t>
            </a:r>
            <a:endParaRPr b="1" i="1" sz="1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Decoder outputs the Final Image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325" y="911451"/>
            <a:ext cx="4312674" cy="18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4619325" y="3112300"/>
            <a:ext cx="41436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So, Stable Diffusion works on Encode Image into Latent Space.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done purely to </a:t>
            </a:r>
            <a:r>
              <a:rPr i="1" lang="en">
                <a:solidFill>
                  <a:schemeClr val="accent4"/>
                </a:solidFill>
              </a:rPr>
              <a:t>Speed-up the Denoising Process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other models, which work directly on original Image as Google’s Imagen.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Excited?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00" y="998050"/>
            <a:ext cx="2305251" cy="35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075" y="998050"/>
            <a:ext cx="3494419" cy="3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925" y="1002550"/>
            <a:ext cx="2607799" cy="3486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116350" y="167525"/>
            <a:ext cx="638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Latents</a:t>
            </a: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Stable Diffusion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1738025" y="1659175"/>
            <a:ext cx="8344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now we understand: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Latent</a:t>
            </a:r>
            <a: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: Encoded Inputs, Decoded Outputs</a:t>
            </a:r>
            <a:b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Stable</a:t>
            </a:r>
            <a: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: Small Changes to Denoise</a:t>
            </a:r>
            <a:b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Diffusion</a:t>
            </a:r>
            <a: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: Denoising</a:t>
            </a:r>
            <a:b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What About Text?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366425" y="820975"/>
            <a:ext cx="3261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 do we take Guidance from Text to Calculate Noise?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is Encoded into Latent Space as well. But it is Text’s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it's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Own Latent Space.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Process of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Interaction between Image and Text in Latent Space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is the Foundation of all the text to image models.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phenomenon has blurred the lines between text and Image Models.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850" y="930275"/>
            <a:ext cx="4670050" cy="249324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4160675" y="3636475"/>
            <a:ext cx="45948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And it all Started with: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CLIP Paper in Jan 2021</a:t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Let us Understand 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CLIP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CLIP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671225" y="3411775"/>
            <a:ext cx="8290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CLIP(Contrastive Language–Image Pre-training) paper: </a:t>
            </a: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https://arxiv.org/abs/2103.00020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CLIP </a:t>
            </a:r>
            <a:r>
              <a:rPr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jointly trains an image encoder and a text encoder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to predict the correct pairings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Simple language this paper meant to say: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Train a Model using “Image - Caption” pairs, So, Captions for similar images will have Embeddings nearby in Latent Space.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075" y="680675"/>
            <a:ext cx="7166149" cy="26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CLIP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Intuition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311700" y="791000"/>
            <a:ext cx="4053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Whole CLIP Paper is: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The CLIP model consists of a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text and an image encoder</a:t>
            </a:r>
            <a: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which encodes textual and visual information into a </a:t>
            </a: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multimodal embedding space</a:t>
            </a:r>
            <a: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. Now, the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aim of the model </a:t>
            </a:r>
            <a:r>
              <a:rPr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is to increase the cosine similarity score of images and text which is actually associated.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CLIP Trained Models, Helps us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Encode Texts and Image </a:t>
            </a:r>
            <a:b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In A way</a:t>
            </a:r>
            <a:b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Where</a:t>
            </a:r>
            <a:b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Text and Image Embeddings </a:t>
            </a:r>
            <a:b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With similar meanings</a:t>
            </a:r>
            <a:b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Are Nearby in Vector Space.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4643900" y="917300"/>
            <a:ext cx="425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While </a:t>
            </a:r>
            <a:r>
              <a:rPr lang="en">
                <a:solidFill>
                  <a:schemeClr val="accent1"/>
                </a:solidFill>
              </a:rPr>
              <a:t>Encoded Text</a:t>
            </a:r>
            <a:r>
              <a:rPr lang="en"/>
              <a:t> embeddings for “</a:t>
            </a:r>
            <a:r>
              <a:rPr b="1" i="1" lang="en">
                <a:solidFill>
                  <a:schemeClr val="accent4"/>
                </a:solidFill>
              </a:rPr>
              <a:t>dog</a:t>
            </a:r>
            <a:r>
              <a:rPr lang="en"/>
              <a:t>” or “</a:t>
            </a:r>
            <a:r>
              <a:rPr b="1" i="1" lang="en">
                <a:solidFill>
                  <a:schemeClr val="accent4"/>
                </a:solidFill>
              </a:rPr>
              <a:t>puppy</a:t>
            </a:r>
            <a:r>
              <a:rPr lang="en"/>
              <a:t>” will be MORE cosine similar to the </a:t>
            </a:r>
            <a:r>
              <a:rPr lang="en">
                <a:solidFill>
                  <a:schemeClr val="accent1"/>
                </a:solidFill>
              </a:rPr>
              <a:t>Encoded Image</a:t>
            </a:r>
            <a:r>
              <a:rPr lang="en"/>
              <a:t> as below: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But </a:t>
            </a:r>
            <a:r>
              <a:rPr lang="en">
                <a:solidFill>
                  <a:schemeClr val="accent1"/>
                </a:solidFill>
              </a:rPr>
              <a:t>Encoded Text</a:t>
            </a:r>
            <a:r>
              <a:rPr lang="en">
                <a:solidFill>
                  <a:schemeClr val="dk1"/>
                </a:solidFill>
              </a:rPr>
              <a:t> embeddings for “</a:t>
            </a:r>
            <a:r>
              <a:rPr b="1" i="1" lang="en">
                <a:solidFill>
                  <a:schemeClr val="accent4"/>
                </a:solidFill>
              </a:rPr>
              <a:t>dog</a:t>
            </a:r>
            <a:r>
              <a:rPr lang="en">
                <a:solidFill>
                  <a:schemeClr val="dk1"/>
                </a:solidFill>
              </a:rPr>
              <a:t>” or “</a:t>
            </a:r>
            <a:r>
              <a:rPr b="1" i="1" lang="en">
                <a:solidFill>
                  <a:schemeClr val="accent4"/>
                </a:solidFill>
              </a:rPr>
              <a:t>puppy</a:t>
            </a:r>
            <a:r>
              <a:rPr lang="en">
                <a:solidFill>
                  <a:schemeClr val="dk1"/>
                </a:solidFill>
              </a:rPr>
              <a:t>” will be LESS cosine similar to the </a:t>
            </a:r>
            <a:r>
              <a:rPr lang="en">
                <a:solidFill>
                  <a:schemeClr val="accent1"/>
                </a:solidFill>
              </a:rPr>
              <a:t>Encoded Image</a:t>
            </a:r>
            <a:r>
              <a:rPr lang="en">
                <a:solidFill>
                  <a:schemeClr val="dk1"/>
                </a:solidFill>
              </a:rPr>
              <a:t> as below: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Quantity which is more for not-matching Text and Image and less for matching Text and Image is called: “</a:t>
            </a:r>
            <a:r>
              <a:rPr b="1" lang="en">
                <a:solidFill>
                  <a:schemeClr val="accent4"/>
                </a:solidFill>
              </a:rPr>
              <a:t>Contrastive Loss</a:t>
            </a:r>
            <a:r>
              <a:rPr lang="en">
                <a:solidFill>
                  <a:schemeClr val="dk1"/>
                </a:solidFill>
              </a:rPr>
              <a:t>”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055" y="1697125"/>
            <a:ext cx="58382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625" y="3200775"/>
            <a:ext cx="1568600" cy="6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CLIP Intuition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28" name="Google Shape;328;p36" title="CLIP_training-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75" y="627625"/>
            <a:ext cx="8028226" cy="45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How it all Fits In?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366425" y="820975"/>
            <a:ext cx="32619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know which Texts are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similar if they have similar Embeddings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i.e. They means similar concepts.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use this concept to Train Denoising UNet in latent Space, where we know the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amount of noise added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at scheduled times. Explain!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Once trained, We can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calculate noise in any image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given Encoded Text is given.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Encoder and Decoder are part of </a:t>
            </a:r>
            <a:r>
              <a:rPr b="1" i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Variational Autoencoder (VAE)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which we will see in a bit.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050" y="820973"/>
            <a:ext cx="5273975" cy="279314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/>
        </p:nvSpPr>
        <p:spPr>
          <a:xfrm>
            <a:off x="3923150" y="3759350"/>
            <a:ext cx="48324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Just get the Idea if it is not falling in place in mind.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i="1" lang="en">
                <a:solidFill>
                  <a:schemeClr val="accent4"/>
                </a:solidFill>
              </a:rPr>
              <a:t>Just what you know, And do not worry about what you don’t!</a:t>
            </a:r>
            <a:endParaRPr i="1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will get to it many many times.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But, WTH with mage above? Simple English?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/>
          <p:nvPr/>
        </p:nvSpPr>
        <p:spPr>
          <a:xfrm>
            <a:off x="116350" y="1675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How it all Fits In?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212950" y="820975"/>
            <a:ext cx="3415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We add noise by known amount and try to denoise it as per text. Do it Millions of times.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Inference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We just reduce  noise from random noise slowly as per text. Keep doing it until denoised image is as expected.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process is Called: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DDPM: Denoising Diffusion Probabilistic Model.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DDPM Paper Link: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https://arxiv.org/abs/2006.11239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9" name="Google Shape;3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325" y="1386275"/>
            <a:ext cx="728275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800" y="3665250"/>
            <a:ext cx="728275" cy="722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8639" y="1310075"/>
            <a:ext cx="783811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039" y="3596075"/>
            <a:ext cx="783811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7893" y="2336475"/>
            <a:ext cx="1314257" cy="7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/>
          <p:nvPr/>
        </p:nvSpPr>
        <p:spPr>
          <a:xfrm>
            <a:off x="4016450" y="870650"/>
            <a:ext cx="3955800" cy="442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 rot="-2166880">
            <a:off x="6716751" y="2195972"/>
            <a:ext cx="883097" cy="27914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 rot="-2166757">
            <a:off x="4716045" y="3264276"/>
            <a:ext cx="726363" cy="27914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 rot="1820532">
            <a:off x="4343940" y="2311534"/>
            <a:ext cx="1038674" cy="27913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/>
          <p:nvPr/>
        </p:nvSpPr>
        <p:spPr>
          <a:xfrm rot="1820998">
            <a:off x="6569585" y="3243635"/>
            <a:ext cx="806879" cy="27913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 rot="10800000">
            <a:off x="3320125" y="930475"/>
            <a:ext cx="402300" cy="205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8577925" y="854275"/>
            <a:ext cx="402300" cy="205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 rot="10800000">
            <a:off x="3624900" y="2529450"/>
            <a:ext cx="381900" cy="205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8196900" y="2681850"/>
            <a:ext cx="381900" cy="205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5325450" y="1506275"/>
            <a:ext cx="1900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Training</a:t>
            </a:r>
            <a:endParaRPr b="1" sz="210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5249250" y="3944675"/>
            <a:ext cx="1900200" cy="72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Inference</a:t>
            </a:r>
            <a:endParaRPr b="1" sz="21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5" name="Google Shape;365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7351" y="1076627"/>
            <a:ext cx="2133228" cy="32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 txBox="1"/>
          <p:nvPr/>
        </p:nvSpPr>
        <p:spPr>
          <a:xfrm>
            <a:off x="116350" y="91325"/>
            <a:ext cx="63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Runtime</a:t>
            </a:r>
            <a:r>
              <a:rPr lang="en" sz="2800">
                <a:solidFill>
                  <a:schemeClr val="dk1"/>
                </a:solidFill>
              </a:rPr>
              <a:t> Environments: Google Colab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212950" y="820975"/>
            <a:ext cx="4013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Access: </a:t>
            </a:r>
            <a:b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https://colab.research.google.com/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Pros: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Instantly available</a:t>
            </a:r>
            <a:r>
              <a:rPr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Notebook Friendly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Short Lived.</a:t>
            </a:r>
            <a:endParaRPr b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Data needs to restaged</a:t>
            </a: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b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Not viable for Long running jobs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When to use: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Just to try somebody else code. </a:t>
            </a:r>
            <a:b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To understand or Clarify concepts.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625" y="768050"/>
            <a:ext cx="8001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3945" y="1797316"/>
            <a:ext cx="4902224" cy="296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0"/>
          <p:cNvSpPr txBox="1"/>
          <p:nvPr/>
        </p:nvSpPr>
        <p:spPr>
          <a:xfrm>
            <a:off x="116350" y="91325"/>
            <a:ext cx="63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Runtime Environments: RunPod.io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212950" y="820975"/>
            <a:ext cx="4013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Access: </a:t>
            </a:r>
            <a:b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https://www.runpod.io/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Pros: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Mostly </a:t>
            </a: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Instantly available</a:t>
            </a:r>
            <a:r>
              <a:rPr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Notebook and VS Code Friendly.</a:t>
            </a:r>
            <a:endParaRPr b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Fairly Priced.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Long</a:t>
            </a: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Lived.</a:t>
            </a:r>
            <a:endParaRPr b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Persistent Storage Provided.</a:t>
            </a:r>
            <a:b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Viable for Long running jobs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When to use: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Almost Always, when not pricey.</a:t>
            </a:r>
            <a:b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For Long running intense jobs.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6" name="Google Shape;38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8275" y="783125"/>
            <a:ext cx="8572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782550"/>
            <a:ext cx="4013401" cy="404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1"/>
          <p:cNvSpPr txBox="1"/>
          <p:nvPr/>
        </p:nvSpPr>
        <p:spPr>
          <a:xfrm>
            <a:off x="116350" y="91325"/>
            <a:ext cx="63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Runtime Environments: Many Others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96" name="Google Shape;3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25" y="1019175"/>
            <a:ext cx="3423475" cy="9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105" y="965750"/>
            <a:ext cx="2948220" cy="10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050" y="2228975"/>
            <a:ext cx="3300725" cy="21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1635" y="2190750"/>
            <a:ext cx="3178415" cy="21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Why Care?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30725" y="2812125"/>
            <a:ext cx="7670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Almost all Text-to-Image techniques are Inspired by This!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Poster Child of Text-to-Image Model.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First Open Source State of Art Diffusion Model.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Inspired by Physics of Fluids/Gases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Improved Image Reconstruction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Robustness to Variability, more resilient to changes in illumination, contrast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Enhanced Edge Preservation as in Image above.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34" y="949375"/>
            <a:ext cx="4885167" cy="16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4000" y="954750"/>
            <a:ext cx="2889723" cy="1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Questions?</a:t>
            </a:r>
            <a:endParaRPr sz="2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4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16" name="Google Shape;41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43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sz="5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Pre-Stable Diffusion Models Era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16950" y="1059525"/>
            <a:ext cx="4243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to Image models had amazing 2022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State of Art has been moved by Leaps and bounds.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OpenAI Released DallE-2 in April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Google Released Imagen in May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MidJourney released in July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Everything was wonderful, but 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Proprietary and Closed Source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Researchers where left High and Dry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Community validation of methods was not available.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Fine-tuning these models was a not an easily available option if you are not a big AI Research Lab.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901" y="825900"/>
            <a:ext cx="3560099" cy="38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Shining Star: 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16950" y="1059525"/>
            <a:ext cx="4243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was released as: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Open Source Code and Model Weights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Took the Developers Community by Storm as fast growing Open Source project.  30K Stars on Github!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Simplistic and Beautiful Code and Diffusion Approach was at the center of excitement.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Most Important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Commodity Consumer Hardware was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enough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to finetune.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525" y="742950"/>
            <a:ext cx="2617550" cy="6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200" y="1627965"/>
            <a:ext cx="3864401" cy="267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LDM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16950" y="1059525"/>
            <a:ext cx="424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was based on: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Latent Diffusion Model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(LDM)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Process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LDM was developed by Comp-Vis Lab’s Prof. Dr. Bjorn Ommer at LMU, Germany.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5" y="1394875"/>
            <a:ext cx="4153626" cy="5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75" y="2621436"/>
            <a:ext cx="4153626" cy="200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7106" y="1341925"/>
            <a:ext cx="322012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5166300" y="737125"/>
            <a:ext cx="3267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LDM Development as supported by Dr. Bjorn’s students 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Stability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.AI’s 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16950" y="1059525"/>
            <a:ext cx="4243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released by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Stability.AI released had 3 important features needed for community research and development process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Open Source Code 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Fast to Train and Fine-tune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Capable on running Consumer GPUs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Research and development at the expense of 600k USD was released to public.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Ignited the great Text-Image-Movement.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Stability.AI was founder by Emad, who was Hedge Fund Manager for 13 years.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475" y="1295400"/>
            <a:ext cx="1339229" cy="19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475" y="3382600"/>
            <a:ext cx="4011351" cy="156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850" y="1252500"/>
            <a:ext cx="2667976" cy="19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4821000" y="720750"/>
            <a:ext cx="4011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Aug,2022 release of SD, helped raise 101M USD in OCT,2022!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 2.0: Nov, 2022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416950" y="1059525"/>
            <a:ext cx="4243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2.0 was with: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Content Moderation, No NSFW data 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New Text Encoder: OpenCLIP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Removal of NSFW data caused limitation of face generations.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But was much better at non-human body like artifacts.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These limitations were addressed in v2.1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425" y="1017725"/>
            <a:ext cx="3938701" cy="187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150" y="3030400"/>
            <a:ext cx="3836051" cy="15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116350" y="1675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History of Stable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 2.1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416950" y="1059525"/>
            <a:ext cx="4243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2.1 was Actually First Awesome version as we know it today.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Human faces were very high detailed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Lighting and Contrast was much better.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Soon Plugins for 2 most important Image editors were released: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b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These plugins have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boosted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the adoption as unimaginable speed by 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Artists and Non-tech Community.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00" y="1003050"/>
            <a:ext cx="3755399" cy="16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500" y="3225275"/>
            <a:ext cx="2753225" cy="2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9775" y="3528150"/>
            <a:ext cx="2494775" cy="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9150" y="2893650"/>
            <a:ext cx="2449274" cy="14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8925" y="2954200"/>
            <a:ext cx="2288551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